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5"/>
  </p:notesMasterIdLst>
  <p:sldIdLst>
    <p:sldId id="316" r:id="rId2"/>
    <p:sldId id="317" r:id="rId3"/>
    <p:sldId id="320" r:id="rId4"/>
    <p:sldId id="256" r:id="rId5"/>
    <p:sldId id="286" r:id="rId6"/>
    <p:sldId id="341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46" r:id="rId18"/>
    <p:sldId id="342" r:id="rId19"/>
    <p:sldId id="343" r:id="rId20"/>
    <p:sldId id="344" r:id="rId21"/>
    <p:sldId id="356" r:id="rId22"/>
    <p:sldId id="357" r:id="rId23"/>
    <p:sldId id="358" r:id="rId24"/>
    <p:sldId id="337" r:id="rId25"/>
    <p:sldId id="339" r:id="rId26"/>
    <p:sldId id="340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263" r:id="rId43"/>
    <p:sldId id="264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6"/>
            <p14:sldId id="317"/>
            <p14:sldId id="320"/>
            <p14:sldId id="256"/>
            <p14:sldId id="286"/>
            <p14:sldId id="341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46"/>
            <p14:sldId id="342"/>
            <p14:sldId id="343"/>
            <p14:sldId id="344"/>
            <p14:sldId id="356"/>
            <p14:sldId id="357"/>
            <p14:sldId id="358"/>
            <p14:sldId id="337"/>
            <p14:sldId id="339"/>
            <p14:sldId id="340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4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27.07.2024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27.07.2024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27.07.2024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27.07.2024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ru-RU" dirty="0"/>
              <a:t>и объекты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459068" y="1100145"/>
            <a:ext cx="6505470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607179" y="126247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849358" y="126247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3089876" y="125748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AD805-B6F7-4907-8722-AB87635E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79" y="1975190"/>
            <a:ext cx="57531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9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ru-RU" dirty="0"/>
              <a:t>и объекты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459068" y="1100145"/>
            <a:ext cx="6505470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607179" y="126247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849358" y="126247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3089876" y="125748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3BD511-7280-4824-B800-2500F3E0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79" y="1671178"/>
            <a:ext cx="57816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Функции + объекты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65054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01FD88-04EC-434C-93BF-3A520287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39" y="1305559"/>
            <a:ext cx="4542821" cy="488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9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ru-RU" dirty="0"/>
              <a:t>и вложенные объекты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65054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0D50A1-02F8-4B8F-95B1-1C82CD95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6" y="1254395"/>
            <a:ext cx="4594029" cy="500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8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Функции в методах объектов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65054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1328E4-3CB4-4FCA-A7B7-AF8DA721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26" y="1563259"/>
            <a:ext cx="4533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37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Стрелочная функция и </a:t>
            </a:r>
            <a:r>
              <a:rPr lang="en-US" dirty="0"/>
              <a:t>this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65054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31E7AE-57C3-4830-960E-53480852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044" y="1363234"/>
            <a:ext cx="47244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8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Еще один способ исправления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65054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DB91A0-36A1-405A-8D73-1EEBC211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26" y="1323101"/>
            <a:ext cx="4657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 err="1"/>
              <a:t>Function.prototype.call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5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45C577-33E6-405A-8A0E-886FAED8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5" y="1688720"/>
            <a:ext cx="3800475" cy="4086225"/>
          </a:xfrm>
          <a:prstGeom prst="rect">
            <a:avLst/>
          </a:prstGeom>
        </p:spPr>
      </p:pic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5256596" y="1104814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5404707" y="1267147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5646886" y="1267147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5887404" y="1262153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754277-F4AC-4E28-9AC1-8F44827F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07" y="1660791"/>
            <a:ext cx="3390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1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 err="1"/>
              <a:t>Function.prototype.call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5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5256596" y="1104814"/>
            <a:ext cx="5205216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5404707" y="1267147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5646886" y="1267147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5887404" y="1262153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A88BEA-8DDD-46DF-97B5-E02BD505A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65" y="1729885"/>
            <a:ext cx="3790950" cy="42576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022FD7-0C6E-4371-88F8-65CDE64E5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06" y="1680516"/>
            <a:ext cx="47148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 err="1"/>
              <a:t>Function.prototype.apply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5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5256596" y="1104814"/>
            <a:ext cx="5205216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5404707" y="1267147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5646886" y="1267147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5887404" y="1262153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9C24C2-ED54-4D28-8FAC-0D7E3FE4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46" y="1622521"/>
            <a:ext cx="3714750" cy="42195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DA6CFB-35F1-43F7-8719-05F1FAA70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07" y="1605525"/>
            <a:ext cx="47625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2677"/>
              </p:ext>
            </p:extLst>
          </p:nvPr>
        </p:nvGraphicFramePr>
        <p:xfrm>
          <a:off x="675118" y="916614"/>
          <a:ext cx="9451648" cy="522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998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741659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378685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337272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Углубленная работа с функциями </a:t>
                      </a:r>
                      <a:r>
                        <a:rPr lang="ru-RU" sz="1600" dirty="0"/>
                        <a:t>  </a:t>
                      </a:r>
                      <a:r>
                        <a:rPr lang="ru-RU" sz="1200" i="1" dirty="0">
                          <a:solidFill>
                            <a:schemeClr val="accent2"/>
                          </a:solidFill>
                        </a:rPr>
                        <a:t>Замыкания, функции высшего порядка</a:t>
                      </a:r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, call, bind, apply</a:t>
                      </a:r>
                      <a:endParaRPr lang="ru-RU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239607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Методы массивов</a:t>
                      </a:r>
                      <a:r>
                        <a:rPr lang="ru-RU" sz="1600" dirty="0"/>
                        <a:t>  </a:t>
                      </a:r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foreach, map, filter, reduce</a:t>
                      </a:r>
                      <a:endParaRPr lang="ru-RU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327059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Объектная модель браузера </a:t>
                      </a:r>
                      <a:r>
                        <a:rPr lang="en-US" sz="1600" dirty="0"/>
                        <a:t>  </a:t>
                      </a:r>
                      <a:r>
                        <a:rPr lang="en-US" sz="1200" b="0" i="1" dirty="0">
                          <a:solidFill>
                            <a:schemeClr val="accent2"/>
                          </a:solidFill>
                        </a:rPr>
                        <a:t>BOM/DOM, </a:t>
                      </a:r>
                      <a:r>
                        <a:rPr lang="ru-RU" sz="1200" b="0" i="1" dirty="0">
                          <a:solidFill>
                            <a:schemeClr val="accent2"/>
                          </a:solidFill>
                        </a:rPr>
                        <a:t>Поиск элементов и коллекции</a:t>
                      </a:r>
                      <a:r>
                        <a:rPr lang="en-US" sz="1200" i="1" dirty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ru-RU" sz="1200" i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lang="ru-RU" sz="1600" b="0" i="1" dirty="0">
                          <a:solidFill>
                            <a:schemeClr val="accent2"/>
                          </a:solidFill>
                        </a:rPr>
                        <a:t>  </a:t>
                      </a:r>
                      <a:r>
                        <a:rPr lang="en-US" sz="1200" b="0" i="1" dirty="0">
                          <a:solidFill>
                            <a:schemeClr val="accent2"/>
                          </a:solidFill>
                        </a:rPr>
                        <a:t>DOM, </a:t>
                      </a:r>
                      <a:r>
                        <a:rPr lang="ru-RU" sz="1200" b="0" i="1" dirty="0">
                          <a:solidFill>
                            <a:schemeClr val="accent2"/>
                          </a:solidFill>
                        </a:rPr>
                        <a:t>узлы, связи, работа со стилями, обход коллекции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События</a:t>
                      </a:r>
                      <a:r>
                        <a:rPr lang="ru-RU" sz="1600" dirty="0"/>
                        <a:t>  </a:t>
                      </a:r>
                      <a:r>
                        <a:rPr lang="ru-RU" sz="1200" i="1" dirty="0">
                          <a:solidFill>
                            <a:schemeClr val="accent2"/>
                          </a:solidFill>
                        </a:rPr>
                        <a:t>типы событий, обработчики, отмена действия по умолчанию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Практическая работа  </a:t>
                      </a:r>
                      <a:r>
                        <a:rPr lang="ru-RU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Обработка данных формы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Введение в асинхронный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async/await</a:t>
                      </a:r>
                      <a:r>
                        <a:rPr lang="ru-RU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fetch</a:t>
                      </a:r>
                      <a:endParaRPr lang="ru-RU" sz="1200" b="0" i="1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813092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Введение в модули и Node.js  </a:t>
                      </a:r>
                      <a:r>
                        <a:rPr lang="ru-RU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модули, экспорт/импорт, </a:t>
                      </a:r>
                      <a:r>
                        <a:rPr lang="en-US" sz="1200" b="0" i="1" kern="1200" dirty="0" err="1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endParaRPr lang="ru-RU" sz="1200" b="0" i="1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538338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Тестирование и сборка  </a:t>
                      </a:r>
                      <a:r>
                        <a:rPr lang="en-US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jest.js, </a:t>
                      </a:r>
                      <a:r>
                        <a:rPr lang="ru-RU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написание и запуск тестов, </a:t>
                      </a:r>
                      <a:r>
                        <a:rPr lang="en-US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parsel.js</a:t>
                      </a:r>
                      <a:endParaRPr lang="ru-RU" sz="1200" b="0" i="1" kern="120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565443"/>
                  </a:ext>
                </a:extLst>
              </a:tr>
              <a:tr h="51396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ru-RU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Практическая работа   </a:t>
                      </a:r>
                      <a:r>
                        <a:rPr lang="ru-RU" sz="12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Разработка клиент-серверного приложения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513280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550354" y="201250"/>
            <a:ext cx="9858424" cy="65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0" dirty="0">
                <a:effectLst/>
                <a:latin typeface="+mj-lt"/>
              </a:rPr>
              <a:t>JavaScript. </a:t>
            </a:r>
            <a:r>
              <a:rPr lang="ru-RU" sz="2800" b="1" i="0" dirty="0">
                <a:effectLst/>
                <a:latin typeface="+mj-lt"/>
              </a:rPr>
              <a:t>Уровень 2. Расширенные возможности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 err="1"/>
              <a:t>Function.prototype.bind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5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5256596" y="1104814"/>
            <a:ext cx="5205216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5404707" y="1267147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5646886" y="1267147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5887404" y="1262153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654FA3-EF77-45B2-A4C5-0C398357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5" y="1646249"/>
            <a:ext cx="3724275" cy="4238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5CB668-36DC-4F9D-AEAA-D4B1DEC72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66" y="1563492"/>
            <a:ext cx="50196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9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Currying - </a:t>
            </a:r>
            <a:r>
              <a:rPr lang="ru-RU" dirty="0" err="1"/>
              <a:t>каррирование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79515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69340B-BBC1-403D-81A3-7160F8EC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47" y="1525159"/>
            <a:ext cx="73056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Рекурсия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21034" y="1087941"/>
            <a:ext cx="5726839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69145" y="1250274"/>
            <a:ext cx="152669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611324" y="1250274"/>
            <a:ext cx="152669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51842" y="1245280"/>
            <a:ext cx="152669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6164279" y="1087942"/>
            <a:ext cx="5205216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6312390" y="1250275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6554569" y="1250275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6795087" y="1245281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29931B-D49C-43F3-A1D2-0A18F56D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45" y="1663644"/>
            <a:ext cx="5124450" cy="37623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448467-A5ED-46F9-9725-4727A731A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40" y="1728359"/>
            <a:ext cx="56864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Closures - </a:t>
            </a:r>
            <a:r>
              <a:rPr lang="ru-RU" dirty="0"/>
              <a:t>замыкания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47009" y="803689"/>
            <a:ext cx="7951570" cy="563394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2265347" y="100099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2507526" y="100099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2748044" y="99600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3E93B8-12B8-4DC9-813E-67F9ED66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6" y="1304051"/>
            <a:ext cx="5181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E0D1D-8C03-4112-AEB4-BC987AE6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665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30DDBF-6D09-4732-8476-DD2AE96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5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8FC16-E504-49DC-B9B4-DBFEE9FD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6AC138-B52A-4C7C-8509-F381EEA3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1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D4745B-CF2F-4B1F-981B-F6179BEDF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206"/>
            <a:ext cx="12182758" cy="68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D4A682-C6AA-40B4-AC58-9344F614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" y="0"/>
            <a:ext cx="1218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5549" y="1939896"/>
            <a:ext cx="10261075" cy="404216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ru-RU" sz="2400" dirty="0"/>
              <a:t>Углубленной работе с функциями</a:t>
            </a:r>
            <a:endParaRPr lang="ru-RU" sz="1800" dirty="0"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ru-RU" sz="2400" dirty="0"/>
              <a:t>Использовать </a:t>
            </a:r>
            <a:r>
              <a:rPr lang="en-US" sz="2400" dirty="0"/>
              <a:t>JS </a:t>
            </a:r>
            <a:r>
              <a:rPr lang="ru-RU" sz="2400" dirty="0"/>
              <a:t>для работы с </a:t>
            </a:r>
            <a:r>
              <a:rPr lang="en-US" sz="2400" dirty="0"/>
              <a:t>HTML</a:t>
            </a:r>
            <a:endParaRPr lang="ru-RU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Обрабатывать события в браузере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Работать с асинхронными запросами на сервер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Тестировать написанный код</a:t>
            </a:r>
            <a:endParaRPr lang="en-US" sz="24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3C92CB-4431-4AAE-89F2-3AE1C64F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6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0F44FA-8460-4BFC-AFB2-261F91B4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D67F21-A58C-456B-85E9-3321B2E9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50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E264A3-7EC4-41A3-8215-EBCD727E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1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F93326-BE20-4853-8E7B-52951114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75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D2050A-0AB4-46D4-8B57-181AEB56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5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F4F46F-69CF-4881-959A-8F1CFD70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6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73560B-777A-4391-B029-F5349C23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1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93A75E-B904-4FA4-A626-D9CC54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3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Событийные </a:t>
            </a:r>
            <a:r>
              <a:rPr lang="en-US" dirty="0"/>
              <a:t>HTML-</a:t>
            </a:r>
            <a:r>
              <a:rPr lang="ru-RU" dirty="0"/>
              <a:t>атрибуты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21034" y="1087942"/>
            <a:ext cx="10403422" cy="240728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69145" y="1250274"/>
            <a:ext cx="152669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611324" y="1250274"/>
            <a:ext cx="152669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51842" y="1245280"/>
            <a:ext cx="152669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221033" y="3803412"/>
            <a:ext cx="10403423" cy="240728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369145" y="3965744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611324" y="3965744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851842" y="3960750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F99ED3-FCC0-454B-AB92-AEADD7BF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24" y="4362241"/>
            <a:ext cx="6134100" cy="14954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19F0EE-B5E0-479E-80CA-1F29FB86D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4" y="1641777"/>
            <a:ext cx="74676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546" y="2181110"/>
            <a:ext cx="9900000" cy="553371"/>
          </a:xfrm>
        </p:spPr>
        <p:txBody>
          <a:bodyPr/>
          <a:lstStyle/>
          <a:p>
            <a:r>
              <a:rPr lang="ru-RU" dirty="0"/>
              <a:t>Модуль 1. Углубленная работа с функциями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431" y="5683881"/>
            <a:ext cx="2116408" cy="39160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Басов Денис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C2AE9B-9AAE-44EA-AE0C-4137203F5786}"/>
              </a:ext>
            </a:extLst>
          </p:cNvPr>
          <p:cNvSpPr txBox="1">
            <a:spLocks/>
          </p:cNvSpPr>
          <p:nvPr/>
        </p:nvSpPr>
        <p:spPr>
          <a:xfrm>
            <a:off x="679546" y="2875629"/>
            <a:ext cx="9900000" cy="553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Модуль 2. Методы массивов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573DD2E-7F23-4C7C-AAF1-88B3F3365848}"/>
              </a:ext>
            </a:extLst>
          </p:cNvPr>
          <p:cNvSpPr txBox="1">
            <a:spLocks/>
          </p:cNvSpPr>
          <p:nvPr/>
        </p:nvSpPr>
        <p:spPr>
          <a:xfrm>
            <a:off x="679546" y="3570148"/>
            <a:ext cx="9900000" cy="553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Модуль 3. Объектная модель браузера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Установка отложенного запуска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21034" y="1087942"/>
            <a:ext cx="10403422" cy="240728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69145" y="1250274"/>
            <a:ext cx="152669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611324" y="1250274"/>
            <a:ext cx="152669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51842" y="1245280"/>
            <a:ext cx="152669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221033" y="3803412"/>
            <a:ext cx="10403423" cy="240728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369145" y="3965744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611324" y="3965744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851842" y="3960750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B84275-53DE-47DB-99C5-2BF3950E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5" y="1524823"/>
            <a:ext cx="6134100" cy="15335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D06171-E0E7-4EFF-A406-CC258AA3A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4" y="4217483"/>
            <a:ext cx="62198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4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Периодический запуск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02995" y="830451"/>
            <a:ext cx="10403422" cy="240728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51106" y="992783"/>
            <a:ext cx="152669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593285" y="992783"/>
            <a:ext cx="152669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33803" y="987789"/>
            <a:ext cx="152669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7B6C4169-9F69-497E-AEE0-6D4F475EA874}"/>
              </a:ext>
            </a:extLst>
          </p:cNvPr>
          <p:cNvSpPr/>
          <p:nvPr/>
        </p:nvSpPr>
        <p:spPr>
          <a:xfrm>
            <a:off x="202995" y="3376744"/>
            <a:ext cx="10403423" cy="3177879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F3D9F0D1-8A4D-4198-AF8E-D5E47D5F6AD4}"/>
              </a:ext>
            </a:extLst>
          </p:cNvPr>
          <p:cNvSpPr/>
          <p:nvPr/>
        </p:nvSpPr>
        <p:spPr>
          <a:xfrm>
            <a:off x="351107" y="3539077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>
            <a:extLst>
              <a:ext uri="{FF2B5EF4-FFF2-40B4-BE49-F238E27FC236}">
                <a16:creationId xmlns:a16="http://schemas.microsoft.com/office/drawing/2014/main" id="{E141802B-F926-4A97-AB50-3F2BE153538F}"/>
              </a:ext>
            </a:extLst>
          </p:cNvPr>
          <p:cNvSpPr/>
          <p:nvPr/>
        </p:nvSpPr>
        <p:spPr>
          <a:xfrm>
            <a:off x="593286" y="3539077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>
            <a:extLst>
              <a:ext uri="{FF2B5EF4-FFF2-40B4-BE49-F238E27FC236}">
                <a16:creationId xmlns:a16="http://schemas.microsoft.com/office/drawing/2014/main" id="{822694F7-A25C-4833-9E95-4F05854AD70C}"/>
              </a:ext>
            </a:extLst>
          </p:cNvPr>
          <p:cNvSpPr/>
          <p:nvPr/>
        </p:nvSpPr>
        <p:spPr>
          <a:xfrm>
            <a:off x="833804" y="3534083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273C4-9A2B-453A-A15E-398E581A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5" y="1131789"/>
            <a:ext cx="6362700" cy="1581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6426D4-298C-4BD8-B1EB-9A777854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6" y="3819486"/>
            <a:ext cx="6535185" cy="26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14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1691"/>
          </a:xfrm>
        </p:spPr>
        <p:txBody>
          <a:bodyPr/>
          <a:lstStyle/>
          <a:p>
            <a:r>
              <a:rPr lang="ru-RU" dirty="0"/>
              <a:t>В модуле </a:t>
            </a:r>
            <a:r>
              <a:rPr lang="en-US" dirty="0"/>
              <a:t>1, 2, 3</a:t>
            </a:r>
            <a:r>
              <a:rPr lang="ru-RU" dirty="0"/>
              <a:t>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944333" y="1975280"/>
            <a:ext cx="9121787" cy="3735237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Методы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apply, call, bind.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Замыкания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.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Рекурсия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Функции высшего порядка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.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Каррирование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Методы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map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filter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reduce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…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Введение в BOM/DOM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Событийные HTML-атрибуты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Таймеры и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requestAnimationFrame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Интерфейсы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Поиск элементов и коллекции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this…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7D1ECDC9-C37B-43A3-99C4-B6174D24630D}"/>
              </a:ext>
            </a:extLst>
          </p:cNvPr>
          <p:cNvSpPr txBox="1">
            <a:spLocks/>
          </p:cNvSpPr>
          <p:nvPr/>
        </p:nvSpPr>
        <p:spPr>
          <a:xfrm>
            <a:off x="580977" y="2140786"/>
            <a:ext cx="11383136" cy="3533555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60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this – </a:t>
            </a:r>
            <a:r>
              <a:rPr lang="ru-RU" sz="60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это объект, свойством которого является вызванный метод</a:t>
            </a:r>
          </a:p>
        </p:txBody>
      </p:sp>
    </p:spTree>
    <p:extLst>
      <p:ext uri="{BB962C8B-B14F-4D97-AF65-F5344CB8AC3E}">
        <p14:creationId xmlns:p14="http://schemas.microsoft.com/office/powerpoint/2010/main" val="26925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This</a:t>
            </a:r>
            <a:r>
              <a:rPr lang="ru-RU" dirty="0"/>
              <a:t> в простых функциях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3330739" y="1091600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478850" y="125393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3721029" y="125393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3961547" y="124893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061A19-30EA-4753-B869-3B9DDAEE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18" y="1847121"/>
            <a:ext cx="36861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Глобальный объект </a:t>
            </a:r>
            <a:r>
              <a:rPr lang="en-US" dirty="0"/>
              <a:t>window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3330739" y="1091600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478850" y="125393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3721029" y="125393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3961547" y="124893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37FF49-E78B-4BDB-AA6B-97B006C7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850" y="2080795"/>
            <a:ext cx="36766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7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Строгий режим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3330739" y="1091600"/>
            <a:ext cx="4147934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478850" y="125393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3721029" y="125393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3961547" y="124893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E36E5A-C4ED-4505-98F3-69E98BE7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850" y="1945547"/>
            <a:ext cx="3667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077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1221</TotalTime>
  <Words>387</Words>
  <Application>Microsoft Office PowerPoint</Application>
  <PresentationFormat>Широкоэкранный</PresentationFormat>
  <Paragraphs>113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0" baseType="lpstr">
      <vt:lpstr>Calibri</vt:lpstr>
      <vt:lpstr>Wingdings 3</vt:lpstr>
      <vt:lpstr>Open Sans</vt:lpstr>
      <vt:lpstr>Tahoma</vt:lpstr>
      <vt:lpstr>Arial</vt:lpstr>
      <vt:lpstr>Times New Roman</vt:lpstr>
      <vt:lpstr>Тема Office</vt:lpstr>
      <vt:lpstr>О преподавателе</vt:lpstr>
      <vt:lpstr>Презентация PowerPoint</vt:lpstr>
      <vt:lpstr>В рамках курса мы научимся:</vt:lpstr>
      <vt:lpstr>Модуль 1. Углубленная работа с функциями</vt:lpstr>
      <vt:lpstr>В модуле 1, 2, 3 мы рассмотрим:</vt:lpstr>
      <vt:lpstr>this…</vt:lpstr>
      <vt:lpstr>This в простых функциях</vt:lpstr>
      <vt:lpstr>Глобальный объект window</vt:lpstr>
      <vt:lpstr>Строгий режим</vt:lpstr>
      <vt:lpstr>This и объекты</vt:lpstr>
      <vt:lpstr>This и объекты</vt:lpstr>
      <vt:lpstr>Функции + объекты</vt:lpstr>
      <vt:lpstr>this и вложенные объекты</vt:lpstr>
      <vt:lpstr>Функции в методах объектов</vt:lpstr>
      <vt:lpstr>Стрелочная функция и this</vt:lpstr>
      <vt:lpstr>Еще один способ исправления</vt:lpstr>
      <vt:lpstr>Function.prototype.call()</vt:lpstr>
      <vt:lpstr>Function.prototype.call()</vt:lpstr>
      <vt:lpstr>Function.prototype.apply()</vt:lpstr>
      <vt:lpstr>Function.prototype.bind()</vt:lpstr>
      <vt:lpstr>Currying - каррирование</vt:lpstr>
      <vt:lpstr>Рекурсия</vt:lpstr>
      <vt:lpstr>Closures - замыкания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Событийные HTML-атрибуты</vt:lpstr>
      <vt:lpstr>Установка отложенного запуска</vt:lpstr>
      <vt:lpstr>Периодический запуск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215</cp:revision>
  <dcterms:created xsi:type="dcterms:W3CDTF">2023-04-14T11:23:01Z</dcterms:created>
  <dcterms:modified xsi:type="dcterms:W3CDTF">2024-07-27T18:25:05Z</dcterms:modified>
</cp:coreProperties>
</file>